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4" r:id="rId6"/>
    <p:sldId id="267" r:id="rId7"/>
    <p:sldId id="269" r:id="rId8"/>
    <p:sldId id="262" r:id="rId9"/>
    <p:sldId id="270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3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292D75-ED99-491C-B66C-E590573BD0B4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BBEA34-766F-4054-BCD6-C24B9C0119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</a:t>
            </a:r>
            <a:br>
              <a:rPr lang="ru-RU" dirty="0" smtClean="0"/>
            </a:br>
            <a:r>
              <a:rPr lang="ru-RU" dirty="0" smtClean="0"/>
              <a:t>9-х классах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 февраля 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6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832648"/>
          </a:xfrm>
        </p:spPr>
        <p:txBody>
          <a:bodyPr/>
          <a:lstStyle/>
          <a:p>
            <a:pPr lvl="0" algn="just">
              <a:buClr>
                <a:srgbClr val="2DA2BF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Обучающиеся изменяют (дополняют) перечень указанных в заявлении экзаменов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при наличии у них уважительных причин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(болезни или иных обстоятельств, подтвержденных документально). В этом случае обучающийся подает заявление в ГЭК с указанием измененного перечня учебных предметов, по которым он планирует пройти ГИА, и причины изменения заявленного ранее перечня. Указанное заявление подается не позднее чем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месяц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начала соответствующих экзаменов.</a:t>
            </a:r>
          </a:p>
          <a:p>
            <a:pPr lvl="0" algn="just">
              <a:buClr>
                <a:srgbClr val="2DA2BF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ГВЭ-9 проходит в форме письменных и устных экзаменов с использованием текстов, тем, заданий, билетов для обучающихся с ограниченными возможностями здоровья, детей-инвалидов.</a:t>
            </a:r>
          </a:p>
          <a:p>
            <a:pPr lvl="0" algn="just">
              <a:buClr>
                <a:srgbClr val="2DA2BF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ГИА допускаются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обучающиеся, имеющие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годовые отметки по всем предметам учебного плана за 9 класс не ниже удовлетворительных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также обучающиеся, имеющие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одну неудовлетворительную отметку по одному учебному предмету, при условии обязательной сдачи экзамена по данному предмету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0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 marL="109728" lvl="0" indent="0" algn="ctr">
              <a:buClr>
                <a:srgbClr val="2DA2BF"/>
              </a:buClr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и продолжительность проведения ГИА:</a:t>
            </a:r>
          </a:p>
          <a:p>
            <a:pPr marL="109728" lvl="0" indent="0" algn="ctr">
              <a:buClr>
                <a:srgbClr val="2DA2BF"/>
              </a:buClr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-ГИА по обязательным учебным предметам начинается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ранее 25 мая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текущего года</a:t>
            </a:r>
          </a:p>
          <a:p>
            <a:pPr lvl="0" algn="just">
              <a:buClr>
                <a:srgbClr val="2DA2BF"/>
              </a:buClr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-Перерыв между проведением экзаменов по обязательным учебным предметам составляет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менее 2 дней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8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lnSpcReduction="10000"/>
          </a:bodyPr>
          <a:lstStyle/>
          <a:p>
            <a:pPr marL="109728" lvl="0" indent="0" algn="just">
              <a:buClr>
                <a:srgbClr val="2DA2BF"/>
              </a:buClr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решению председателя ГЭК повторно допускаются к </a:t>
            </a:r>
            <a:r>
              <a:rPr lang="ru-RU" sz="2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сдаче экзаменов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текущем году по соответствующему учебному предмету </a:t>
            </a:r>
            <a:r>
              <a:rPr lang="ru-RU" sz="2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дополнительные сроки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lvl="0" indent="0" algn="just">
              <a:buClr>
                <a:srgbClr val="2DA2BF"/>
              </a:buClr>
              <a:buNone/>
            </a:pPr>
            <a:endParaRPr lang="ru-RU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-обучающиеся, получившие на ГИА неудовлетворительный результат по одному из обязательных учебных предметов;</a:t>
            </a:r>
            <a:endParaRPr lang="ru-RU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-обучающиеся,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явившиеся на экзамены по уважительным причинам (болезнь или иные обстоятельства, подтвержденные документально);</a:t>
            </a:r>
            <a:endParaRPr lang="ru-RU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-обучающиеся,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  <a:endParaRPr lang="ru-RU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-обучающиеся,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которым конфликтная комиссия удовлетворила апелляцию о нарушении установленного порядка проведения ГИА;</a:t>
            </a:r>
            <a:endParaRPr lang="ru-RU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обучающиеся,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чьи результаты были аннулированы по решению председателя ГЭК в случае выявления фактов нарушений установленного порядка проведения ГИА.</a:t>
            </a:r>
            <a:endParaRPr lang="ru-RU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pPr marL="109728" lvl="0" indent="0" algn="just">
              <a:buClr>
                <a:srgbClr val="2DA2BF"/>
              </a:buClr>
              <a:buNone/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Допуск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ППЭ обучающихся осуществляется при наличии у них документов, удостоверяющих их личность </a:t>
            </a:r>
            <a: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(паспорт!!),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при наличии их в списках распределения в данный ППЭ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109728" lvl="0" indent="0" algn="just">
              <a:buClr>
                <a:srgbClr val="2DA2BF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Экзаменационная работа выполняется </a:t>
            </a:r>
            <a:r>
              <a:rPr lang="ru-RU" sz="2800" b="1" i="1" u="sng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гелевой</a:t>
            </a:r>
            <a: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капиллярной или перьевой ручками с чернилами черного цвета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!!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6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marL="109728" lvl="0" indent="0" algn="just">
              <a:buClr>
                <a:srgbClr val="2DA2BF"/>
              </a:buClr>
              <a:buNone/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время экзамена на рабочем столе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обучающегося помимо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экзаменационных материалов, находятся: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ручка;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документ, удостоверяющий личность;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необходимости лекарства и питание;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г)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специальные технические средства;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92500"/>
          </a:bodyPr>
          <a:lstStyle/>
          <a:p>
            <a:pPr marL="109728" lvl="0" indent="0" algn="just">
              <a:buClr>
                <a:srgbClr val="2DA2BF"/>
              </a:buClr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день проведения экзамена в ППЭ запрещается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обучающимся -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иметь при себе 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связи,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электронно-вычислительную технику, фото, аудио и видеоаппаратуру, справочные материалы, письменные заметки и иные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средства хранения и передачи информации 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обучающимся, организаторам,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ассистентам, оказывающим необходимую техническую помощь, техническим специалистам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выносить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из аудиторий и ППЭ экзаменационные материалы на бумажном или электронном носителях,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фотографировать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экзаменационные материалы.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endParaRPr lang="ru-RU" sz="26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Лица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допустившие нарушение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указанных требований или иное нарушение установленного порядка проведения ГИА,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удаляются с экзамена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6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92500" lnSpcReduction="10000"/>
          </a:bodyPr>
          <a:lstStyle/>
          <a:p>
            <a:pPr marL="109728" lvl="0" indent="0" algn="just">
              <a:buClr>
                <a:srgbClr val="2DA2BF"/>
              </a:buClr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проведении ГИА в форме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балльная 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 оценки, в форме ГВЭ – пятибалльная система оценки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Результаты ОГЭ переводятся в пятибалльную отметку.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Проверка экзаменационных работ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ОГЭ обучающихся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включает в себя: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-обработку бланков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ОГЭ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-проверку ответов обучающихся на задания экзаменационной работы с развернутым ответом;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-централизованную проверку экзаменационных работ.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Ознакомление обучающихся с полученными ими результатами ГИА по учебному предмету осуществляется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позднее трех рабочих дней со дня их утверждения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председателем ГЭК: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школе и на сайте </a:t>
            </a:r>
            <a:r>
              <a:rPr lang="en-US" sz="2600" b="1" u="sng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ege.midural.ru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личном кабинете</a:t>
            </a:r>
            <a:r>
              <a:rPr lang="ru-RU" sz="2600" b="1" dirty="0">
                <a:solidFill>
                  <a:prstClr val="black"/>
                </a:solidFill>
                <a:ea typeface="Times New Roman"/>
              </a:rPr>
              <a:t>.</a:t>
            </a:r>
            <a:endParaRPr lang="ru-RU" sz="25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7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 lnSpcReduction="10000"/>
          </a:bodyPr>
          <a:lstStyle/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Обучающимся предоставляется право подать в письменной форме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апелляцию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нарушении установленного порядка проведения ГИА по учебному предмету и (или) о несогласии с выставленными баллами в конфликтную комиссию.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Обучающийся и (или) его родители (законные представители) при желании присутствуют при рассмотрении апелляции.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Апелляцию о нарушении установленного порядка проведения ГИА по учебному предмету обучающийся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подает в день проведения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экзамена по соответствующему учебному предмету члену ГЭК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не покидая ППЭ.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3264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 smtClean="0"/>
              <a:t>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сдача экзаменов по русскому языку и математике является основанием для выдачи аттестата об основном общем  образовании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Обучающимся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завершившим основного общего образования или получившим неудовлетворительные результаты на ГИА более чем по одному обязательному предмету, либо получившим повторно неудовлетворительный результат, выдается справка об обучении в ОУ. ГИА можно будет пройти только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5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24030"/>
              </p:ext>
            </p:extLst>
          </p:nvPr>
        </p:nvGraphicFramePr>
        <p:xfrm>
          <a:off x="323528" y="1268758"/>
          <a:ext cx="8568952" cy="43924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96081"/>
                <a:gridCol w="6872871"/>
              </a:tblGrid>
              <a:tr h="399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Экзамен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мая (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мая (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пт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география, история, биология, иностранные языки,  физика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июня (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июня (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пт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обществознание, химия, литература, информатика и ИКТ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97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июня (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Резерв: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язык, математика,  география, история, биология, иностранные языки,  физика обществознание, химия, литература, информатика и ИКТ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97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июня (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пн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u="sng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Резерв: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русский язык, математика,  география, история, биология, иностранные языки,  физика обществознание, химия, литература, информатика и ИКТ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005" marR="5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69269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расписания ГИА-9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28803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муниципального этапа ДКР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 русскому языку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610577"/>
              </p:ext>
            </p:extLst>
          </p:nvPr>
        </p:nvGraphicFramePr>
        <p:xfrm>
          <a:off x="251519" y="1124742"/>
          <a:ext cx="8352928" cy="50551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4283"/>
                <a:gridCol w="661862"/>
                <a:gridCol w="864096"/>
                <a:gridCol w="576064"/>
                <a:gridCol w="864096"/>
                <a:gridCol w="576064"/>
                <a:gridCol w="1008110"/>
                <a:gridCol w="1516764"/>
                <a:gridCol w="689439"/>
                <a:gridCol w="962150"/>
              </a:tblGrid>
              <a:tr h="26150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расширенный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40 - 37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б.,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грамотность не менее 6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оптимальный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36 - 29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б., грамотность не менее 4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базовый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27 - 18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ниже стандарта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17 - 0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б.)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6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59,09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36,36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30,09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4,44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57,78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35,55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2,22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28,89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5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2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9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Общественное наблюдение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65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309841"/>
              </p:ext>
            </p:extLst>
          </p:nvPr>
        </p:nvGraphicFramePr>
        <p:xfrm>
          <a:off x="611557" y="1700806"/>
          <a:ext cx="8064900" cy="4599379"/>
        </p:xfrm>
        <a:graphic>
          <a:graphicData uri="http://schemas.openxmlformats.org/drawingml/2006/table">
            <a:tbl>
              <a:tblPr firstRow="1" firstCol="1" bandRow="1"/>
              <a:tblGrid>
                <a:gridCol w="1055166"/>
                <a:gridCol w="829875"/>
                <a:gridCol w="829875"/>
                <a:gridCol w="829875"/>
                <a:gridCol w="829875"/>
                <a:gridCol w="829875"/>
                <a:gridCol w="700118"/>
                <a:gridCol w="792088"/>
                <a:gridCol w="629536"/>
                <a:gridCol w="738617"/>
              </a:tblGrid>
              <a:tr h="99211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участников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тестирования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учебных достижений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30-38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21-29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9-20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и пониженный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(менее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Учащиеся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муниципального этапа ДКР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математике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352197"/>
              </p:ext>
            </p:extLst>
          </p:nvPr>
        </p:nvGraphicFramePr>
        <p:xfrm>
          <a:off x="539552" y="4005064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марта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марта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Репетиционное тестирование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Начало: 10.00</a:t>
            </a:r>
            <a:br>
              <a:rPr lang="ru-RU" dirty="0" smtClean="0"/>
            </a:br>
            <a:r>
              <a:rPr lang="ru-RU" dirty="0" smtClean="0"/>
              <a:t>С собой </a:t>
            </a:r>
            <a:r>
              <a:rPr lang="ru-RU" u="sng" dirty="0" smtClean="0"/>
              <a:t>паспорт</a:t>
            </a:r>
            <a:r>
              <a:rPr lang="ru-RU" dirty="0" smtClean="0"/>
              <a:t> и </a:t>
            </a:r>
            <a:r>
              <a:rPr lang="ru-RU" dirty="0" err="1" smtClean="0"/>
              <a:t>гелевую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или капиллярную ручку </a:t>
            </a:r>
            <a:br>
              <a:rPr lang="ru-RU" dirty="0" smtClean="0"/>
            </a:br>
            <a:r>
              <a:rPr lang="ru-RU" dirty="0" smtClean="0"/>
              <a:t>с черной пастой!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5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sz="5400" smtClean="0"/>
          </a:p>
          <a:p>
            <a:pPr marL="109728" indent="0" algn="ctr">
              <a:buNone/>
            </a:pPr>
            <a:r>
              <a:rPr lang="en-US" sz="5400" smtClean="0"/>
              <a:t>ege.midural.ru</a:t>
            </a:r>
            <a:endParaRPr lang="en-US" sz="5400" dirty="0" smtClean="0"/>
          </a:p>
          <a:p>
            <a:pPr marL="109728" indent="0" algn="ctr">
              <a:buNone/>
            </a:pPr>
            <a:r>
              <a:rPr lang="en-US" sz="5400" dirty="0" smtClean="0"/>
              <a:t>fipi.ru</a:t>
            </a:r>
          </a:p>
          <a:p>
            <a:pPr marL="109728" indent="0" algn="ctr">
              <a:buNone/>
            </a:pPr>
            <a:r>
              <a:rPr lang="en-US" sz="5400" dirty="0" smtClean="0"/>
              <a:t>ege.edu.ru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Официальные сайты поддержки ЕГЭ и ГИА-9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 Олеговна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 Олеговн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проведения ГИА-9: ОГЭ и ГВЭ-9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ГИА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включает в себя 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обязательные экзамены по русскому языку и математике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экзаменов по выбору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определяется обучающимися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на добровольной основе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Перечень предметов для ОГЭ:  литература, физика, химия, биология, география, история, обществознание, иностранный язык, информатика и ИКТ.</a:t>
            </a:r>
          </a:p>
          <a:p>
            <a:pPr algn="just"/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 выборе предметов подаются обучающимися самостоятельно на имя директора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до 1 марта 2014г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Приказ Министерства </a:t>
            </a:r>
            <a:r>
              <a:rPr lang="ru-RU" sz="2000" dirty="0"/>
              <a:t>образования и науки </a:t>
            </a:r>
            <a:r>
              <a:rPr lang="ru-RU" sz="2000" dirty="0" smtClean="0"/>
              <a:t>РФ от 25.12.2013 №1394  </a:t>
            </a:r>
            <a:r>
              <a:rPr lang="ru-RU" sz="2000" dirty="0"/>
              <a:t>«Об утверждении </a:t>
            </a:r>
            <a:r>
              <a:rPr lang="ru-RU" sz="2000" dirty="0" smtClean="0"/>
              <a:t>Порядка проведения </a:t>
            </a:r>
            <a:r>
              <a:rPr lang="ru-RU" sz="2000" dirty="0"/>
              <a:t>государственной итоговой аттестации по образовательным программам основного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4143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marL="109728" indent="0" algn="just">
              <a:buNone/>
            </a:pP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Закон от 29.12.2012 </a:t>
            </a:r>
            <a:r>
              <a:rPr lang="en-US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N 273-</a:t>
            </a: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ФЗ «</a:t>
            </a:r>
            <a:r>
              <a:rPr lang="ru-RU" sz="1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 образовании в Российской Федерации» </a:t>
            </a:r>
          </a:p>
          <a:p>
            <a:pPr marL="109728" indent="0" algn="just"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Ст. 67 п. 5</a:t>
            </a:r>
          </a:p>
          <a:p>
            <a:pPr marL="109728" indent="0" algn="just"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«Организация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индивидуального отбора при приеме либо переводе в государственные и муниципальные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допускается в случаях и в порядке, которые предусмотрены законодательством субъекта Российской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Федерации»</a:t>
            </a:r>
          </a:p>
          <a:p>
            <a:pPr marL="109728" indent="0" algn="just">
              <a:buNone/>
            </a:pP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Постановление Правительства Свердловской области от 27.12.2013г. </a:t>
            </a:r>
          </a:p>
          <a:p>
            <a:pPr marL="109728" indent="0" algn="just">
              <a:buNone/>
            </a:pP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№ 1669-ПП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«Об утверждении Порядка организации индивидуального отбора при приеме либо переводе в государственные образовательные организации Свердловской области  и муниципальные образовательные организации для получения основного общего и среднего общего образования с углубленным изучением отдельных предметов или профильного обучения»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423</TotalTime>
  <Words>1178</Words>
  <Application>Microsoft Office PowerPoint</Application>
  <PresentationFormat>Экран (4:3)</PresentationFormat>
  <Paragraphs>197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Родительское собрание  9-х классах </vt:lpstr>
      <vt:lpstr> Результаты муниципального этапа ДКР  по русскому языку</vt:lpstr>
      <vt:lpstr>Результаты муниципального этапа ДКР  по математике</vt:lpstr>
      <vt:lpstr> Репетиционное тестирование  Начало: 10.00 С собой паспорт и гелевую  или капиллярную ручку  с черной пастой! </vt:lpstr>
      <vt:lpstr>Официальные сайты поддержки ЕГЭ и ГИА-9</vt:lpstr>
      <vt:lpstr>Презентация PowerPoint</vt:lpstr>
      <vt:lpstr>Презентация PowerPoint</vt:lpstr>
      <vt:lpstr>Приказ Министерства образования и науки РФ от 25.12.2013 №1394  «Об утверждении Порядка проведения государственной итоговой аттестации по образовательным программам основного общего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Общественное наблюдение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9-х классах </dc:title>
  <dc:creator>Светлана Олеговна</dc:creator>
  <cp:lastModifiedBy>Светлана Олеговна</cp:lastModifiedBy>
  <cp:revision>41</cp:revision>
  <dcterms:created xsi:type="dcterms:W3CDTF">2013-10-15T08:42:03Z</dcterms:created>
  <dcterms:modified xsi:type="dcterms:W3CDTF">2014-02-10T11:17:59Z</dcterms:modified>
</cp:coreProperties>
</file>