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57" r:id="rId5"/>
    <p:sldId id="265" r:id="rId6"/>
    <p:sldId id="266" r:id="rId7"/>
    <p:sldId id="267" r:id="rId8"/>
    <p:sldId id="260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2" r:id="rId20"/>
    <p:sldId id="270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9FA918-9926-4ACA-B1A5-286DC69B75F2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80E0EA-F86D-44F5-8934-312236CCF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FA918-9926-4ACA-B1A5-286DC69B75F2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0E0EA-F86D-44F5-8934-312236CCF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FA918-9926-4ACA-B1A5-286DC69B75F2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0E0EA-F86D-44F5-8934-312236CCF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FA918-9926-4ACA-B1A5-286DC69B75F2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0E0EA-F86D-44F5-8934-312236CCF2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FA918-9926-4ACA-B1A5-286DC69B75F2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0E0EA-F86D-44F5-8934-312236CCF2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FA918-9926-4ACA-B1A5-286DC69B75F2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0E0EA-F86D-44F5-8934-312236CCF2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FA918-9926-4ACA-B1A5-286DC69B75F2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0E0EA-F86D-44F5-8934-312236CCF2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FA918-9926-4ACA-B1A5-286DC69B75F2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0E0EA-F86D-44F5-8934-312236CCF24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FA918-9926-4ACA-B1A5-286DC69B75F2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0E0EA-F86D-44F5-8934-312236CCF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F9FA918-9926-4ACA-B1A5-286DC69B75F2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0E0EA-F86D-44F5-8934-312236CCF2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9FA918-9926-4ACA-B1A5-286DC69B75F2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80E0EA-F86D-44F5-8934-312236CCF24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9FA918-9926-4ACA-B1A5-286DC69B75F2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80E0EA-F86D-44F5-8934-312236CCF2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944215"/>
          </a:xfrm>
        </p:spPr>
        <p:txBody>
          <a:bodyPr/>
          <a:lstStyle/>
          <a:p>
            <a:r>
              <a:rPr lang="ru-RU" dirty="0" smtClean="0"/>
              <a:t>Родительское собрание в 11-х классах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7 февраля 2014г.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5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386603"/>
          </a:xfrm>
        </p:spPr>
        <p:txBody>
          <a:bodyPr/>
          <a:lstStyle/>
          <a:p>
            <a:pPr marL="109728" indent="0" algn="ctr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и продолжительность проведения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ГИА:</a:t>
            </a:r>
          </a:p>
          <a:p>
            <a:pPr marL="109728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-ГИА по обязательным учебным предметам начинается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ранее 25 мая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текущего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/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-Перерыв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между проведением экзаменов по обязательным учебным предметам составляет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менее 2 дней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8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77500" lnSpcReduction="20000"/>
          </a:bodyPr>
          <a:lstStyle/>
          <a:p>
            <a:pPr marL="109728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решению председателя ГЭК повторно допускаются к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сдаче экзаменов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текущем году по соответствующему учебному предмету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дополнительные сроки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-обучающиеся, получившие на ГИА неудовлетворительный результат по одному из обязательных учебных предметов;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обучающиеся,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явившиеся на экзамены по уважительным причинам (болезнь или иные обстоятельства, подтвержденные документально);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обучающиеся,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завершившие выполнение экзаменационной работы по уважительным причинам (болезнь или иные обстоятельства, подтвержденные документально);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обучающиеся,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которым конфликтная комиссия удовлетворила апелляцию о нарушении установленного порядка проведения ГИА;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-обучающиеся и выпускники прошлых лет, чьи результаты были аннулированы по решению председателя ГЭК в случае выявления фактов нарушений установленного порядка проведения ГИА.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6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Обучающиеся,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нарушившие установленный порядок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проведения ГИА, в том числе удаленные с экзамена,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повторно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 сдаче экзаменов в текущем году по соответствующим учебным предметам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допускаются!!!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1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ППЭ оборудуются стационарными или переносными металлоискателями, средствами видеонаблюдения. 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Допуск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в ППЭ обучающихся осуществляется при наличии у них документов, удостоверяющих их личность </a:t>
            </a:r>
            <a:r>
              <a:rPr lang="ru-RU" sz="2800" b="1" i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(паспорт!!),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и при наличии их в списках распределения в данный ППЭ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Экзаменационная работа выполняется </a:t>
            </a:r>
            <a:r>
              <a:rPr lang="ru-RU" sz="2800" b="1" i="1" u="sng" dirty="0" err="1">
                <a:latin typeface="Times New Roman" pitchFamily="18" charset="0"/>
                <a:ea typeface="Times New Roman"/>
                <a:cs typeface="Times New Roman" pitchFamily="18" charset="0"/>
              </a:rPr>
              <a:t>гелевой</a:t>
            </a:r>
            <a:r>
              <a:rPr lang="ru-RU" sz="2800" b="1" i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, капиллярной или перьевой ручками с чернилами черного </a:t>
            </a:r>
            <a:r>
              <a:rPr lang="ru-RU" sz="2800" b="1" i="1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цвета</a:t>
            </a: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!!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9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604867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Во время экзамена на рабочем столе обучающегося, выпускника прошлых лет, помимо экзаменационных материалов, находятся: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а) ручка;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б) документ, удостоверяющий личность;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в) средства, перечень которых определяется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Минобрнауки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России по учебным предметам;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г) при необходимости лекарства и питание;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д) специальные технические средства;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е) форма для направления в ГЭК замечаний о нарушениях процедуры проведения ГИА.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0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5530619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В день проведения экзамена в ППЭ запрещается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а) обучающимся, выпускникам прошлых лет -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иметь при себе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связи,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электронно-вычислительную технику, фото, аудио и видеоаппаратуру, справочные материалы, письменные заметки и иные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средства хранения и передачи информации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б) обучающимся, организаторам,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ассистентам, оказывающим необходимую техническую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помощь,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техническим специалистам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выносить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из аудиторий и ППЭ экзаменационные материалы на бумажном или электронном носителях,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фотографировать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экзаменационные материалы.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Лица,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допустившие нарушение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указанных требований или иное нарушение установленного порядка проведения ГИА,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удаляются с экзамена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проведении ГИА в форме ЕГЭ используется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стобалльная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система оценки, в форме ГВЭ – пятибалльная система оценки.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Проверка экзаменационных работ ЕГЭ обучающихся, выпускников прошлых лет включает в себя: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-обработку бланков ЕГЭ;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-проверку ответов обучающихся на задания экзаменационной работы с развернутым ответом;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-централизованную проверку экзаменационных работ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Ознакомление обучающихся с полученными ими результатами ГИА по учебному предмету осуществляется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не позднее трех рабочих дней со дня их утверждения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председателем ГЭК: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в школе и на 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сайте </a:t>
            </a:r>
            <a:r>
              <a:rPr lang="en-US" sz="2800" b="1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ege.midural.ru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в личном кабинете</a:t>
            </a:r>
            <a:r>
              <a:rPr lang="ru-RU" sz="2800" b="1" dirty="0">
                <a:ea typeface="Times New Roman"/>
              </a:rPr>
              <a:t>.</a:t>
            </a:r>
            <a:endParaRPr lang="ru-RU" b="1" dirty="0"/>
          </a:p>
          <a:p>
            <a:pPr marL="109728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Обучающимся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предоставляется право подать в письменной форме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апелляцию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о нарушении установленного порядка проведения ГИА по учебному предмету и (или) о несогласии с выставленными баллами в конфликтную комиссию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Обучающийся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и (или) его родители (законные представители) при желании присутствуют при рассмотрении апелляции.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Апелляцию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о нарушении установленного порядка проведения ГИА по учебному предмету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обучающийся 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подает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в день проведения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экзамена по соответствующему учебному предмету члену ГЭК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, не покидая ППЭ.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81369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При удовлетворении апелляции результат ГИА, по процедуре которого была подана апелляция, аннулируется и обучающемуся предоставляется возможность сдать экзамен по учебному предмету в иной день, предусмотренный расписаниями проведения ЕГЭ, ГВЭ.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>
                <a:latin typeface="Times New Roman" pitchFamily="18" charset="0"/>
                <a:ea typeface="Times New Roman"/>
                <a:cs typeface="Times New Roman" pitchFamily="18" charset="0"/>
              </a:rPr>
              <a:t>Апелляция о несогласии </a:t>
            </a: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с выставленными баллами подается в </a:t>
            </a:r>
            <a:r>
              <a:rPr lang="ru-RU" sz="2600" b="1" dirty="0">
                <a:latin typeface="Times New Roman" pitchFamily="18" charset="0"/>
                <a:ea typeface="Times New Roman"/>
                <a:cs typeface="Times New Roman" pitchFamily="18" charset="0"/>
              </a:rPr>
              <a:t>течение двух рабочих дней </a:t>
            </a: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со дня объявления результатов ГИА по соответствующему учебному предмету.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Обучающиеся подают апелляцию о несогласии с выставленными баллами в 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организацию, осуществляющую образовательную деятельность</a:t>
            </a: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, которой они были допущены в установленном порядке к ГИА.</a:t>
            </a:r>
            <a:endParaRPr lang="ru-RU" sz="2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аттестат обучающемуся выставляются итоговые отметки, которые определяются как </a:t>
            </a:r>
            <a:r>
              <a:rPr lang="ru-RU" u="sng" dirty="0" smtClean="0"/>
              <a:t>среднее арифметическое полугодовых и годовых отметок </a:t>
            </a:r>
            <a:r>
              <a:rPr lang="ru-RU" dirty="0" smtClean="0"/>
              <a:t>обучающегося за каждый год обучения в 10-11-х классах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985798"/>
              </p:ext>
            </p:extLst>
          </p:nvPr>
        </p:nvGraphicFramePr>
        <p:xfrm>
          <a:off x="467548" y="1556792"/>
          <a:ext cx="8424930" cy="35409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70160"/>
                <a:gridCol w="870160"/>
                <a:gridCol w="870160"/>
                <a:gridCol w="870160"/>
                <a:gridCol w="870160"/>
                <a:gridCol w="870160"/>
                <a:gridCol w="870160"/>
                <a:gridCol w="870160"/>
                <a:gridCol w="383532"/>
                <a:gridCol w="1080118"/>
              </a:tblGrid>
              <a:tr h="334845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Средний балл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расширенный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 (55-64 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оптимальный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 (45-54 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базовый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(17-44 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ниже стандарта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 (0-16 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учащихся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учащихся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учащихся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учащихся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8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11А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15,79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42,11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42,11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45,47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11Б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33,33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66,66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41,13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2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8,82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38,23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52,94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43,3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Результаты муниципального этапа ДКР </a:t>
            </a:r>
            <a:br>
              <a:rPr lang="ru-RU" sz="2400" dirty="0" smtClean="0"/>
            </a:br>
            <a:r>
              <a:rPr lang="ru-RU" sz="2400" dirty="0" smtClean="0"/>
              <a:t>по русскому языку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45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180844"/>
              </p:ext>
            </p:extLst>
          </p:nvPr>
        </p:nvGraphicFramePr>
        <p:xfrm>
          <a:off x="251520" y="764700"/>
          <a:ext cx="8435280" cy="55858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2168"/>
                <a:gridCol w="167581"/>
                <a:gridCol w="6755531"/>
              </a:tblGrid>
              <a:tr h="30243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Досрочный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период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21 апреля (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пн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24 апреля (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чт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иностранные языки (английский, французский, немецкий, испанский языки), география, химия, история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28 апреля (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пн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математика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 мая (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пн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информатика  и ИКТ, биология, обществознание, литература, физика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8 мая (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чт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резерв: по всем предметам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4563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Основной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период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26 мая (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пн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география, литература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29 мая (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</a:rPr>
                        <a:t>чт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 июня (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пн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иностранные языки (английский, французский, немецкий, испанский языки), физика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5 июня (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</a:rPr>
                        <a:t>чт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9 июня (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пн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информатика и ИКТ, биология, история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11 июня (ср)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обществознание, химия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16 июня (пн)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резерв: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иностранные языки (английский, французский, немецкий, испанский языки), обществознание, биология информатика  и ИКТ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17 июня (вт)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резерв: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география, химия, литература, история, физика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18 июня (ср)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резерв: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19 июня (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чт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резерв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: математика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Проект  расписания ЕГЭ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13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375"/>
              </a:spcBef>
            </a:pPr>
            <a:r>
              <a:rPr lang="ru-RU" sz="2800" kern="0" dirty="0">
                <a:latin typeface="Times New Roman"/>
              </a:rPr>
              <a:t>Приказ Министерства образования и науки РФ от 9 января 2014 г. № </a:t>
            </a:r>
            <a:r>
              <a:rPr lang="ru-RU" sz="2800" kern="0" dirty="0" smtClean="0">
                <a:latin typeface="Times New Roman"/>
              </a:rPr>
              <a:t>1 «Об </a:t>
            </a:r>
            <a:r>
              <a:rPr lang="ru-RU" sz="2800" kern="0" dirty="0">
                <a:latin typeface="Times New Roman"/>
              </a:rPr>
              <a:t>утверждении перечня вступительных испытаний при приеме на обучение по образовательным программам высшего образования - программам </a:t>
            </a:r>
            <a:r>
              <a:rPr lang="ru-RU" sz="2800" kern="0" dirty="0" err="1">
                <a:latin typeface="Times New Roman"/>
              </a:rPr>
              <a:t>бакалавриата</a:t>
            </a:r>
            <a:r>
              <a:rPr lang="ru-RU" sz="2800" kern="0" dirty="0">
                <a:latin typeface="Times New Roman"/>
              </a:rPr>
              <a:t> и программам </a:t>
            </a:r>
            <a:r>
              <a:rPr lang="ru-RU" sz="2800" kern="0" dirty="0" err="1" smtClean="0">
                <a:latin typeface="Times New Roman"/>
              </a:rPr>
              <a:t>специалитета</a:t>
            </a:r>
            <a:r>
              <a:rPr lang="ru-RU" sz="2800" kern="0" dirty="0" smtClean="0">
                <a:latin typeface="Times New Roman"/>
              </a:rPr>
              <a:t>»</a:t>
            </a:r>
          </a:p>
          <a:p>
            <a:pPr algn="just">
              <a:spcBef>
                <a:spcPts val="375"/>
              </a:spcBef>
            </a:pPr>
            <a:endParaRPr lang="ru-RU" sz="2800" kern="0" dirty="0" smtClean="0">
              <a:latin typeface="Times New Roman"/>
            </a:endParaRPr>
          </a:p>
          <a:p>
            <a:pPr algn="just">
              <a:spcBef>
                <a:spcPts val="375"/>
              </a:spcBef>
            </a:pPr>
            <a:r>
              <a:rPr lang="ru-RU" sz="2800" kern="0" dirty="0" smtClean="0">
                <a:latin typeface="Times New Roman"/>
              </a:rPr>
              <a:t>Распоряжение Правительства РФ  от 15.01.2014г. № 17-р «Перечень образовательных </a:t>
            </a:r>
            <a:r>
              <a:rPr lang="ru-RU" sz="2800" kern="0" dirty="0">
                <a:latin typeface="Times New Roman"/>
              </a:rPr>
              <a:t>организаций высшего образования, которым </a:t>
            </a:r>
            <a:r>
              <a:rPr lang="ru-RU" sz="2800" kern="0" dirty="0" smtClean="0">
                <a:latin typeface="Times New Roman"/>
              </a:rPr>
              <a:t>предоставляется </a:t>
            </a:r>
            <a:r>
              <a:rPr lang="ru-RU" sz="2800" kern="0" dirty="0">
                <a:latin typeface="Times New Roman"/>
              </a:rPr>
              <a:t>право проводить в 2014 году дополнительные </a:t>
            </a:r>
            <a:r>
              <a:rPr lang="ru-RU" sz="2800" kern="0" dirty="0" smtClean="0">
                <a:latin typeface="Times New Roman"/>
              </a:rPr>
              <a:t>вступительные </a:t>
            </a:r>
            <a:r>
              <a:rPr lang="ru-RU" sz="2800" kern="0" dirty="0">
                <a:latin typeface="Times New Roman"/>
              </a:rPr>
              <a:t>испытания профильной направленности при приеме </a:t>
            </a:r>
            <a:r>
              <a:rPr lang="ru-RU" sz="2800" kern="0" dirty="0" smtClean="0">
                <a:latin typeface="Times New Roman"/>
              </a:rPr>
              <a:t>на </a:t>
            </a:r>
            <a:r>
              <a:rPr lang="ru-RU" sz="2800" kern="0" dirty="0">
                <a:latin typeface="Times New Roman"/>
              </a:rPr>
              <a:t>обучение по программам </a:t>
            </a:r>
            <a:r>
              <a:rPr lang="ru-RU" sz="2800" kern="0" dirty="0" err="1">
                <a:latin typeface="Times New Roman"/>
              </a:rPr>
              <a:t>бакалавриата</a:t>
            </a:r>
            <a:r>
              <a:rPr lang="ru-RU" sz="2800" kern="0" dirty="0">
                <a:latin typeface="Times New Roman"/>
              </a:rPr>
              <a:t> и программам </a:t>
            </a:r>
            <a:r>
              <a:rPr lang="ru-RU" sz="2800" kern="0" dirty="0" err="1" smtClean="0">
                <a:latin typeface="Times New Roman"/>
              </a:rPr>
              <a:t>специалитета</a:t>
            </a:r>
            <a:r>
              <a:rPr lang="ru-RU" sz="2800" kern="0" dirty="0">
                <a:latin typeface="Times New Roman"/>
              </a:rPr>
              <a:t>, а также специальностей и (или) направлений </a:t>
            </a:r>
            <a:r>
              <a:rPr lang="ru-RU" sz="2800" kern="0" dirty="0" smtClean="0">
                <a:latin typeface="Times New Roman"/>
              </a:rPr>
              <a:t>подготовки </a:t>
            </a:r>
            <a:r>
              <a:rPr lang="ru-RU" sz="2800" kern="0" dirty="0">
                <a:latin typeface="Times New Roman"/>
              </a:rPr>
              <a:t>в этих организациях, при приеме на которые могут </a:t>
            </a:r>
            <a:r>
              <a:rPr lang="ru-RU" sz="2800" kern="0" dirty="0" smtClean="0">
                <a:latin typeface="Times New Roman"/>
              </a:rPr>
              <a:t>проводиться </a:t>
            </a:r>
            <a:r>
              <a:rPr lang="ru-RU" sz="2800" kern="0" dirty="0">
                <a:latin typeface="Times New Roman"/>
              </a:rPr>
              <a:t>дополнительные вступительные испытания профильной </a:t>
            </a:r>
            <a:r>
              <a:rPr lang="ru-RU" sz="2800" kern="0" dirty="0" smtClean="0">
                <a:latin typeface="Times New Roman"/>
              </a:rPr>
              <a:t>направленности»</a:t>
            </a:r>
          </a:p>
          <a:p>
            <a:pPr algn="just">
              <a:spcBef>
                <a:spcPts val="375"/>
              </a:spcBef>
            </a:pPr>
            <a:endParaRPr lang="ru-RU" sz="2800" kern="0" dirty="0" smtClean="0">
              <a:latin typeface="Times New Roman"/>
            </a:endParaRPr>
          </a:p>
          <a:p>
            <a:pPr marL="109728" indent="0" algn="just">
              <a:spcBef>
                <a:spcPts val="375"/>
              </a:spcBef>
              <a:buNone/>
            </a:pPr>
            <a:r>
              <a:rPr lang="ru-RU" sz="2800" kern="0" dirty="0" smtClean="0">
                <a:latin typeface="Times New Roman"/>
              </a:rPr>
              <a:t>Например</a:t>
            </a:r>
            <a:r>
              <a:rPr lang="ru-RU" sz="2800" kern="0" dirty="0">
                <a:latin typeface="Times New Roman"/>
              </a:rPr>
              <a:t>, Федеральное государственное </a:t>
            </a:r>
            <a:r>
              <a:rPr lang="ru-RU" sz="2800" kern="0" dirty="0" smtClean="0">
                <a:latin typeface="Times New Roman"/>
              </a:rPr>
              <a:t>бюджетное </a:t>
            </a:r>
            <a:r>
              <a:rPr lang="ru-RU" sz="2800" kern="0" dirty="0">
                <a:latin typeface="Times New Roman"/>
              </a:rPr>
              <a:t>образовательное </a:t>
            </a:r>
            <a:r>
              <a:rPr lang="ru-RU" sz="2800" kern="0" dirty="0" smtClean="0">
                <a:latin typeface="Times New Roman"/>
              </a:rPr>
              <a:t>учреждение </a:t>
            </a:r>
            <a:r>
              <a:rPr lang="ru-RU" sz="2800" kern="0" dirty="0">
                <a:latin typeface="Times New Roman"/>
              </a:rPr>
              <a:t>высшего </a:t>
            </a:r>
            <a:r>
              <a:rPr lang="ru-RU" sz="2800" kern="0" dirty="0" smtClean="0">
                <a:latin typeface="Times New Roman"/>
              </a:rPr>
              <a:t>профессионального </a:t>
            </a:r>
            <a:r>
              <a:rPr lang="ru-RU" sz="2800" kern="0" dirty="0">
                <a:latin typeface="Times New Roman"/>
              </a:rPr>
              <a:t>образования </a:t>
            </a:r>
            <a:r>
              <a:rPr lang="ru-RU" sz="2800" kern="0" dirty="0" smtClean="0">
                <a:latin typeface="Times New Roman"/>
              </a:rPr>
              <a:t>"</a:t>
            </a:r>
            <a:r>
              <a:rPr lang="ru-RU" sz="2800" kern="0" dirty="0">
                <a:latin typeface="Times New Roman"/>
              </a:rPr>
              <a:t>Московский государственный </a:t>
            </a:r>
            <a:r>
              <a:rPr lang="ru-RU" sz="2800" kern="0" dirty="0" smtClean="0">
                <a:latin typeface="Times New Roman"/>
              </a:rPr>
              <a:t>лингвистический </a:t>
            </a:r>
            <a:r>
              <a:rPr lang="ru-RU" sz="2800" kern="0" dirty="0">
                <a:latin typeface="Times New Roman"/>
              </a:rPr>
              <a:t>университет" </a:t>
            </a:r>
            <a:r>
              <a:rPr lang="ru-RU" sz="2800" kern="0" dirty="0" smtClean="0">
                <a:latin typeface="Times New Roman"/>
              </a:rPr>
              <a:t> имеет право  провести дополнительные испытания про специальностям: </a:t>
            </a:r>
            <a:r>
              <a:rPr lang="ru-RU" sz="2800" kern="0" dirty="0" smtClean="0">
                <a:latin typeface="Times New Roman"/>
              </a:rPr>
              <a:t>политология, </a:t>
            </a:r>
            <a:r>
              <a:rPr lang="ru-RU" sz="2800" kern="0" dirty="0" smtClean="0">
                <a:latin typeface="Times New Roman"/>
              </a:rPr>
              <a:t>юриспруденция, зарубежное регионоведение, лингвистика.</a:t>
            </a:r>
            <a:endParaRPr lang="ru-RU" sz="2800" kern="0" dirty="0">
              <a:latin typeface="Times New Roman"/>
            </a:endParaRPr>
          </a:p>
          <a:p>
            <a:pPr marL="109728" indent="0" algn="just">
              <a:spcBef>
                <a:spcPts val="375"/>
              </a:spcBef>
              <a:buNone/>
            </a:pPr>
            <a:r>
              <a:rPr lang="ru-RU" sz="2800" kern="0" dirty="0">
                <a:latin typeface="Times New Roman"/>
              </a:rPr>
              <a:t> </a:t>
            </a:r>
            <a:endParaRPr lang="ru-RU" sz="2800" kern="0" dirty="0" smtClean="0">
              <a:latin typeface="Times New Roman"/>
            </a:endParaRPr>
          </a:p>
          <a:p>
            <a:pPr marL="109728" indent="0" algn="just">
              <a:spcBef>
                <a:spcPts val="375"/>
              </a:spcBef>
              <a:buNone/>
            </a:pPr>
            <a:endParaRPr lang="ru-RU" sz="2800" kern="0" dirty="0"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654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422157"/>
              </p:ext>
            </p:extLst>
          </p:nvPr>
        </p:nvGraphicFramePr>
        <p:xfrm>
          <a:off x="395536" y="1268760"/>
          <a:ext cx="8352928" cy="4411808"/>
        </p:xfrm>
        <a:graphic>
          <a:graphicData uri="http://schemas.openxmlformats.org/drawingml/2006/table">
            <a:tbl>
              <a:tblPr firstRow="1" firstCol="1" bandRow="1"/>
              <a:tblGrid>
                <a:gridCol w="864096"/>
                <a:gridCol w="1008112"/>
                <a:gridCol w="360040"/>
                <a:gridCol w="1127257"/>
                <a:gridCol w="456919"/>
                <a:gridCol w="1224136"/>
                <a:gridCol w="576064"/>
                <a:gridCol w="1080120"/>
                <a:gridCol w="504056"/>
                <a:gridCol w="1152128"/>
              </a:tblGrid>
              <a:tr h="43205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учебных достижений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Высокий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(30-38 баллов)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(21-29 баллов)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Базовый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(9-20 баллов)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Низкий и пониженный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(менее 8 баллов)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Учащиеся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Учащиеся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Учащиеся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Учащиеся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11А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5,65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11Б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5,4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8,5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32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5,53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Результаты муниципального этапа ДКР </a:t>
            </a:r>
            <a:br>
              <a:rPr lang="ru-RU" sz="2400" dirty="0" smtClean="0"/>
            </a:br>
            <a:r>
              <a:rPr lang="ru-RU" sz="2400" dirty="0" smtClean="0"/>
              <a:t>по математике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09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Репетиционное тестирование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862846"/>
              </p:ext>
            </p:extLst>
          </p:nvPr>
        </p:nvGraphicFramePr>
        <p:xfrm>
          <a:off x="1835696" y="2276872"/>
          <a:ext cx="5544616" cy="20882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26769"/>
                <a:gridCol w="2217847"/>
              </a:tblGrid>
              <a:tr h="696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марта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марта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Физика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марта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2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ветлана Олеговн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Светлана Олеговна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Светлана Олеговна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 включает в себя обязательные экзамены по русскому языку и математике. Экзамены по другим предметам – литературе, физике, химии, биологии, географии, истории, обществознанию, иностранным языкам, информатике и ИКТ – обучающиеся сдают на добровольной основе. Количество экзаменов определяется самостоятельно, для чего они подают в ОУ заявление о сдаче экзаменов по выбору до 1 марта 2014г.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 проводится в форме ЕГЭ и ГВЭ.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риказ Министерства образования и науки РФ  </a:t>
            </a:r>
            <a:br>
              <a:rPr lang="ru-RU" sz="2000" dirty="0" smtClean="0"/>
            </a:br>
            <a:r>
              <a:rPr lang="ru-RU" sz="2000" dirty="0" smtClean="0"/>
              <a:t>№1400 от 26.12.2013г.</a:t>
            </a:r>
            <a:br>
              <a:rPr lang="ru-RU" sz="2000" dirty="0" smtClean="0"/>
            </a:br>
            <a:r>
              <a:rPr lang="ru-RU" sz="2000" dirty="0" smtClean="0"/>
              <a:t>«Об утверждении Порядка проведения государственной итоговой аттестации по образовательным программам среднего общего образования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217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Обучающиеся изменяют (дополняют) перечень указанных в заявлении экзаменов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только при наличии у них уважительных причин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(болезни или иных обстоятельств, подтвержденных документально). В этом случае обучающийся подает заявление в ГЭК с указанием измененного перечня учебных предметов, по которым он планирует пройти ГИА, и причины изменения заявленного ранее перечня. Указанное заявление подается не позднее чем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за месяц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начала соответствующих экзаменов.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3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243</TotalTime>
  <Words>1151</Words>
  <Application>Microsoft Office PowerPoint</Application>
  <PresentationFormat>Экран (4:3)</PresentationFormat>
  <Paragraphs>195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Родительское собрание в 11-х классах</vt:lpstr>
      <vt:lpstr>Результаты муниципального этапа ДКР  по русскому языку</vt:lpstr>
      <vt:lpstr>Результаты муниципального этапа ДКР  по математике</vt:lpstr>
      <vt:lpstr>Репетиционное тестирование</vt:lpstr>
      <vt:lpstr>Презентация PowerPoint</vt:lpstr>
      <vt:lpstr>Презентация PowerPoint</vt:lpstr>
      <vt:lpstr>Презентация PowerPoint</vt:lpstr>
      <vt:lpstr>Приказ Министерства образования и науки РФ   №1400 от 26.12.2013г. «Об утверждении Порядка проведения государственной итоговой аттестации по образовательным программам среднего общего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 расписания ЕГЭ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в 11-х классах</dc:title>
  <dc:creator>Светлана Олеговна</dc:creator>
  <cp:lastModifiedBy>Светлана Олеговна</cp:lastModifiedBy>
  <cp:revision>36</cp:revision>
  <dcterms:created xsi:type="dcterms:W3CDTF">2013-10-15T09:14:13Z</dcterms:created>
  <dcterms:modified xsi:type="dcterms:W3CDTF">2014-02-07T08:09:33Z</dcterms:modified>
</cp:coreProperties>
</file>